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73" r:id="rId8"/>
    <p:sldId id="272" r:id="rId9"/>
    <p:sldId id="262" r:id="rId10"/>
    <p:sldId id="263" r:id="rId11"/>
    <p:sldId id="274" r:id="rId12"/>
    <p:sldId id="264" r:id="rId13"/>
    <p:sldId id="265" r:id="rId14"/>
    <p:sldId id="266" r:id="rId15"/>
    <p:sldId id="267" r:id="rId16"/>
    <p:sldId id="268" r:id="rId17"/>
    <p:sldId id="269" r:id="rId18"/>
    <p:sldId id="271" r:id="rId19"/>
    <p:sldId id="270" r:id="rId20"/>
    <p:sldId id="275" r:id="rId2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15" autoAdjust="0"/>
    <p:restoredTop sz="94660"/>
  </p:normalViewPr>
  <p:slideViewPr>
    <p:cSldViewPr>
      <p:cViewPr>
        <p:scale>
          <a:sx n="76" d="100"/>
          <a:sy n="76" d="100"/>
        </p:scale>
        <p:origin x="-342" y="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9C866-129E-413A-95A4-0DCD65F43C14}" type="datetimeFigureOut">
              <a:rPr lang="it-IT" smtClean="0"/>
              <a:pPr/>
              <a:t>22/02/2018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5FF9A5-FE87-49FF-935C-6A3E266E64A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015114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5FF9A5-FE87-49FF-935C-6A3E266E64AB}" type="slidenum">
              <a:rPr lang="it-IT" smtClean="0"/>
              <a:pPr/>
              <a:t>17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5FF9A5-FE87-49FF-935C-6A3E266E64AB}" type="slidenum">
              <a:rPr lang="it-IT" smtClean="0"/>
              <a:pPr/>
              <a:t>20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AF0EA-B18E-42C6-91E2-131357224D3B}" type="datetimeFigureOut">
              <a:rPr lang="it-IT" smtClean="0"/>
              <a:pPr/>
              <a:t>22/02/2018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0FDFA-4927-45D7-B244-0799D80F33F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AF0EA-B18E-42C6-91E2-131357224D3B}" type="datetimeFigureOut">
              <a:rPr lang="it-IT" smtClean="0"/>
              <a:pPr/>
              <a:t>22/02/2018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0FDFA-4927-45D7-B244-0799D80F33F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AF0EA-B18E-42C6-91E2-131357224D3B}" type="datetimeFigureOut">
              <a:rPr lang="it-IT" smtClean="0"/>
              <a:pPr/>
              <a:t>22/02/2018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0FDFA-4927-45D7-B244-0799D80F33F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AF0EA-B18E-42C6-91E2-131357224D3B}" type="datetimeFigureOut">
              <a:rPr lang="it-IT" smtClean="0"/>
              <a:pPr/>
              <a:t>22/02/2018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0FDFA-4927-45D7-B244-0799D80F33F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AF0EA-B18E-42C6-91E2-131357224D3B}" type="datetimeFigureOut">
              <a:rPr lang="it-IT" smtClean="0"/>
              <a:pPr/>
              <a:t>22/02/2018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0FDFA-4927-45D7-B244-0799D80F33F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AF0EA-B18E-42C6-91E2-131357224D3B}" type="datetimeFigureOut">
              <a:rPr lang="it-IT" smtClean="0"/>
              <a:pPr/>
              <a:t>22/02/2018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0FDFA-4927-45D7-B244-0799D80F33F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AF0EA-B18E-42C6-91E2-131357224D3B}" type="datetimeFigureOut">
              <a:rPr lang="it-IT" smtClean="0"/>
              <a:pPr/>
              <a:t>22/02/2018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0FDFA-4927-45D7-B244-0799D80F33F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AF0EA-B18E-42C6-91E2-131357224D3B}" type="datetimeFigureOut">
              <a:rPr lang="it-IT" smtClean="0"/>
              <a:pPr/>
              <a:t>22/02/2018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0FDFA-4927-45D7-B244-0799D80F33F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AF0EA-B18E-42C6-91E2-131357224D3B}" type="datetimeFigureOut">
              <a:rPr lang="it-IT" smtClean="0"/>
              <a:pPr/>
              <a:t>22/02/2018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0FDFA-4927-45D7-B244-0799D80F33F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AF0EA-B18E-42C6-91E2-131357224D3B}" type="datetimeFigureOut">
              <a:rPr lang="it-IT" smtClean="0"/>
              <a:pPr/>
              <a:t>22/02/2018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0FDFA-4927-45D7-B244-0799D80F33F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AF0EA-B18E-42C6-91E2-131357224D3B}" type="datetimeFigureOut">
              <a:rPr lang="it-IT" smtClean="0"/>
              <a:pPr/>
              <a:t>22/02/2018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0FDFA-4927-45D7-B244-0799D80F33F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AAF0EA-B18E-42C6-91E2-131357224D3B}" type="datetimeFigureOut">
              <a:rPr lang="it-IT" smtClean="0"/>
              <a:pPr/>
              <a:t>22/02/2018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0FDFA-4927-45D7-B244-0799D80F33F8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4lv6savdPoM" TargetMode="External"/><Relationship Id="rId2" Type="http://schemas.openxmlformats.org/officeDocument/2006/relationships/hyperlink" Target="https://www.youtube.com/watch?v=kkP-vByEtHc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vimeo.com/125686239" TargetMode="External"/><Relationship Id="rId4" Type="http://schemas.openxmlformats.org/officeDocument/2006/relationships/hyperlink" Target="https://www.youtube.com/watch?v=bhS8BwpUTxA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YWPwpYA9VBA" TargetMode="Externa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785927"/>
            <a:ext cx="7772400" cy="1814524"/>
          </a:xfrm>
        </p:spPr>
        <p:txBody>
          <a:bodyPr>
            <a:normAutofit fontScale="90000"/>
          </a:bodyPr>
          <a:lstStyle/>
          <a:p>
            <a:r>
              <a:rPr lang="it-IT" b="1" dirty="0"/>
              <a:t>Settimana di riflessione sui Disturbi Specifici </a:t>
            </a:r>
            <a:r>
              <a:rPr lang="it-IT" b="1" dirty="0" smtClean="0"/>
              <a:t>dell’Apprendimento</a:t>
            </a:r>
            <a:br>
              <a:rPr lang="it-IT" b="1" dirty="0" smtClean="0"/>
            </a:b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b="1" dirty="0" smtClean="0"/>
              <a:t>19 marzo al </a:t>
            </a:r>
            <a:r>
              <a:rPr lang="it-IT" b="1" smtClean="0"/>
              <a:t>28 marzo 2018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5143512"/>
            <a:ext cx="6400800" cy="495288"/>
          </a:xfrm>
        </p:spPr>
        <p:txBody>
          <a:bodyPr>
            <a:normAutofit fontScale="92500" lnSpcReduction="20000"/>
          </a:bodyPr>
          <a:lstStyle/>
          <a:p>
            <a:r>
              <a:rPr lang="it-IT" dirty="0" smtClean="0"/>
              <a:t>Proposta CTI Monza ovest</a:t>
            </a:r>
            <a:endParaRPr lang="it-IT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591247"/>
            <a:ext cx="9144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Verdana" pitchFamily="34" charset="0"/>
                <a:cs typeface="Verdana" pitchFamily="34" charset="0"/>
              </a:rPr>
              <a:t>Seconda lezione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Verdana" pitchFamily="34" charset="0"/>
                <a:cs typeface="Verdana" pitchFamily="34" charset="0"/>
              </a:rPr>
              <a:t>: parlo di me</a:t>
            </a: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Verdana" pitchFamily="34" charset="0"/>
                <a:cs typeface="Verdana" pitchFamily="34" charset="0"/>
              </a:rPr>
              <a:t>Scuola primaria- Scuola secondaria di primo grado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Verdana" pitchFamily="34" charset="0"/>
                <a:cs typeface="Verdana" pitchFamily="34" charset="0"/>
              </a:rPr>
              <a:t>Attività a gruppi o individuale : quali sono le  mie difficoltà di apprendimento, le mie potenzialità, </a:t>
            </a:r>
            <a:r>
              <a:rPr kumimoji="0" lang="it-IT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Verdana" pitchFamily="34" charset="0"/>
                <a:cs typeface="Verdana" pitchFamily="34" charset="0"/>
              </a:rPr>
              <a:t>suggerimenti…</a:t>
            </a: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Verdana" pitchFamily="34" charset="0"/>
                <a:cs typeface="Verdana" pitchFamily="34" charset="0"/>
              </a:rPr>
              <a:t>video No </a:t>
            </a:r>
            <a:r>
              <a:rPr kumimoji="0" lang="it-IT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Verdana" pitchFamily="34" charset="0"/>
                <a:cs typeface="Verdana" pitchFamily="34" charset="0"/>
              </a:rPr>
              <a:t>problem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Verdana" pitchFamily="34" charset="0"/>
                <a:cs typeface="Verdana" pitchFamily="34" charset="0"/>
              </a:rPr>
              <a:t>: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400" dirty="0" smtClean="0">
                <a:solidFill>
                  <a:srgbClr val="000000"/>
                </a:solidFill>
                <a:latin typeface="Arial" pitchFamily="34" charset="0"/>
                <a:ea typeface="Verdana" pitchFamily="34" charset="0"/>
                <a:cs typeface="Verdana" pitchFamily="34" charset="0"/>
              </a:rPr>
              <a:t>1.episodio didattica https</a:t>
            </a:r>
            <a:r>
              <a:rPr lang="it-IT" sz="2400" dirty="0">
                <a:solidFill>
                  <a:srgbClr val="000000"/>
                </a:solidFill>
                <a:latin typeface="Arial" pitchFamily="34" charset="0"/>
                <a:ea typeface="Verdana" pitchFamily="34" charset="0"/>
                <a:cs typeface="Verdana" pitchFamily="34" charset="0"/>
              </a:rPr>
              <a:t>://www.youtube.com/watch?v=ZlxUIReuoAk</a:t>
            </a: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Verdana" pitchFamily="34" charset="0"/>
                <a:cs typeface="Verdana" pitchFamily="34" charset="0"/>
              </a:rPr>
              <a:t> 2. episodio lettura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400" dirty="0">
                <a:latin typeface="Arial" pitchFamily="34" charset="0"/>
                <a:cs typeface="Arial" pitchFamily="34" charset="0"/>
              </a:rPr>
              <a:t>https://www.youtube.com/watch?v=KRLxUv9AMzs</a:t>
            </a: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Verdana" pitchFamily="34" charset="0"/>
                <a:cs typeface="Verdana" pitchFamily="34" charset="0"/>
              </a:rPr>
              <a:t>3. episodio scrittura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400" dirty="0">
                <a:latin typeface="Arial" pitchFamily="34" charset="0"/>
                <a:cs typeface="Arial" pitchFamily="34" charset="0"/>
              </a:rPr>
              <a:t>https://www.youtube.com/watch?v=M00byXkFswY</a:t>
            </a: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Verdana" pitchFamily="34" charset="0"/>
                <a:cs typeface="Verdana" pitchFamily="34" charset="0"/>
              </a:rPr>
              <a:t>4. episodio calcolo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400" dirty="0">
                <a:latin typeface="Arial" pitchFamily="34" charset="0"/>
                <a:cs typeface="Arial" pitchFamily="34" charset="0"/>
              </a:rPr>
              <a:t>https://www.youtube.com/watch?v=uxAbJCvb3MQ</a:t>
            </a: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14602"/>
          </a:xfrm>
        </p:spPr>
        <p:txBody>
          <a:bodyPr>
            <a:normAutofit/>
          </a:bodyPr>
          <a:lstStyle/>
          <a:p>
            <a:pPr algn="l"/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Gli episodi sul calcolo, la scrittura e la lettura sono esplicativi dei rispettivi disturbi specifici di apprendimento: </a:t>
            </a:r>
            <a:r>
              <a:rPr lang="it-IT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discalculia</a:t>
            </a:r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disortografia e dislessia.</a:t>
            </a:r>
            <a:b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L’episodio sulla didattica mette in luce l’importanza di una didattica inclusiva e differenziata nel rispetto della diversità di tutti e di ciascuno. In particolare prende spunto dall’utilizzo del computer </a:t>
            </a:r>
            <a:r>
              <a:rPr lang="it-IT" sz="2800" smtClean="0">
                <a:latin typeface="Arial" panose="020B0604020202020204" pitchFamily="34" charset="0"/>
                <a:cs typeface="Arial" panose="020B0604020202020204" pitchFamily="34" charset="0"/>
              </a:rPr>
              <a:t>nello studio.</a:t>
            </a:r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1341200"/>
      </p:ext>
    </p:extLst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0"/>
            <a:ext cx="9180718" cy="446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3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sz="3600" b="1" dirty="0">
              <a:solidFill>
                <a:srgbClr val="000000"/>
              </a:solidFill>
              <a:latin typeface="Arial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3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Verdana" pitchFamily="34" charset="0"/>
                <a:cs typeface="Verdana" pitchFamily="34" charset="0"/>
              </a:rPr>
              <a:t>  Percorso genitori/ alunni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3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Verdana" pitchFamily="34" charset="0"/>
                <a:cs typeface="Verdana" pitchFamily="34" charset="0"/>
              </a:rPr>
              <a:t>(Scuola primaria e Secondaria di primo grado)</a:t>
            </a:r>
            <a:endParaRPr kumimoji="0" lang="it-IT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3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Verdana" pitchFamily="34" charset="0"/>
                <a:cs typeface="Verdana" pitchFamily="34" charset="0"/>
              </a:rPr>
              <a:t>In orario extrascolastico </a:t>
            </a:r>
            <a:endParaRPr kumimoji="0" lang="it-IT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785794"/>
            <a:ext cx="91440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Verdana" pitchFamily="34" charset="0"/>
                <a:cs typeface="Verdana" pitchFamily="34" charset="0"/>
              </a:rPr>
              <a:t>Primo Laboratorio :</a:t>
            </a:r>
            <a:r>
              <a:rPr kumimoji="0" lang="it-IT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Verdana" pitchFamily="34" charset="0"/>
                <a:cs typeface="Verdana" pitchFamily="34" charset="0"/>
              </a:rPr>
              <a:t>facciamo insieme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sz="3600" dirty="0">
              <a:solidFill>
                <a:srgbClr val="000000"/>
              </a:solidFill>
              <a:latin typeface="Arial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it-IT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Verdana" pitchFamily="34" charset="0"/>
                <a:cs typeface="Verdana" pitchFamily="34" charset="0"/>
              </a:rPr>
              <a:t>preparare un planning settimanale</a:t>
            </a:r>
            <a:endParaRPr kumimoji="0" lang="it-IT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it-IT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Verdana" pitchFamily="34" charset="0"/>
                <a:cs typeface="Verdana" pitchFamily="34" charset="0"/>
              </a:rPr>
              <a:t>conoscere le potenzialità dei libri di testo in dotazione</a:t>
            </a:r>
            <a:endParaRPr kumimoji="0" lang="it-IT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428604"/>
            <a:ext cx="9144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Verdana" pitchFamily="34" charset="0"/>
                <a:cs typeface="Verdana" pitchFamily="34" charset="0"/>
              </a:rPr>
              <a:t>Secondo Laboratorio: </a:t>
            </a:r>
            <a:r>
              <a:rPr kumimoji="0" lang="it-IT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Verdana" pitchFamily="34" charset="0"/>
                <a:cs typeface="Verdana" pitchFamily="34" charset="0"/>
              </a:rPr>
              <a:t>sperimentiamo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sz="3200" dirty="0">
              <a:solidFill>
                <a:srgbClr val="000000"/>
              </a:solidFill>
              <a:latin typeface="Arial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3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it-I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Verdana" pitchFamily="34" charset="0"/>
                <a:cs typeface="Verdana" pitchFamily="34" charset="0"/>
              </a:rPr>
              <a:t>presentazione di software utili per gli alunni DSA</a:t>
            </a:r>
            <a:endParaRPr kumimoji="0" lang="it-IT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it-I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Verdana" pitchFamily="34" charset="0"/>
                <a:cs typeface="Verdana" pitchFamily="34" charset="0"/>
              </a:rPr>
              <a:t>provare ad usare insieme.</a:t>
            </a:r>
            <a:endParaRPr kumimoji="0" lang="it-IT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357166"/>
            <a:ext cx="10230108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sz="3600" b="1" dirty="0">
              <a:solidFill>
                <a:srgbClr val="000000"/>
              </a:solidFill>
              <a:latin typeface="Arial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3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Verdana" pitchFamily="34" charset="0"/>
                <a:cs typeface="Verdana" pitchFamily="34" charset="0"/>
              </a:rPr>
              <a:t>SCUOLA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Verdana" pitchFamily="34" charset="0"/>
                <a:cs typeface="Verdana" pitchFamily="34" charset="0"/>
              </a:rPr>
              <a:t> SECONDARIA </a:t>
            </a:r>
            <a:r>
              <a:rPr kumimoji="0" lang="it-IT" sz="3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kumimoji="0" lang="it-IT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Verdana" pitchFamily="34" charset="0"/>
                <a:cs typeface="Verdana" pitchFamily="34" charset="0"/>
              </a:rPr>
              <a:t> SECONDO GRADO</a:t>
            </a:r>
            <a:endParaRPr kumimoji="0" lang="it-IT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285728"/>
            <a:ext cx="9144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Verdana" pitchFamily="34" charset="0"/>
                <a:cs typeface="Verdana" pitchFamily="34" charset="0"/>
              </a:rPr>
              <a:t>Percorso con i genitori:</a:t>
            </a:r>
            <a:r>
              <a:rPr kumimoji="0" lang="it-IT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Verdana" pitchFamily="34" charset="0"/>
                <a:cs typeface="Verdana" pitchFamily="34" charset="0"/>
              </a:rPr>
              <a:t> </a:t>
            </a:r>
            <a:endParaRPr kumimoji="0" lang="it-IT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36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Verdana" pitchFamily="34" charset="0"/>
                <a:cs typeface="Verdana" pitchFamily="34" charset="0"/>
              </a:rPr>
              <a:t>Primo incontro:</a:t>
            </a:r>
            <a:r>
              <a:rPr kumimoji="0" lang="it-IT" sz="36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it-IT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Verdana" pitchFamily="34" charset="0"/>
                <a:cs typeface="Verdana" pitchFamily="34" charset="0"/>
              </a:rPr>
              <a:t>DSA: un mondo da ri-conoscere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Verdana" pitchFamily="34" charset="0"/>
                <a:cs typeface="Verdana" pitchFamily="34" charset="0"/>
              </a:rPr>
              <a:t>-Il ragazzo DSA a scuola e a casa </a:t>
            </a:r>
            <a:endParaRPr kumimoji="0" lang="it-IT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Verdana" pitchFamily="34" charset="0"/>
                <a:cs typeface="Verdana" pitchFamily="34" charset="0"/>
              </a:rPr>
              <a:t>-l</a:t>
            </a:r>
            <a:r>
              <a:rPr kumimoji="0" lang="it-IT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Verdana" pitchFamily="34" charset="0"/>
                <a:cs typeface="Verdana" pitchFamily="34" charset="0"/>
              </a:rPr>
              <a:t>’importanza della tenuta dell’autostima </a:t>
            </a:r>
            <a:endParaRPr kumimoji="0" lang="it-IT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Verdana" pitchFamily="34" charset="0"/>
                <a:cs typeface="Verdana" pitchFamily="34" charset="0"/>
              </a:rPr>
              <a:t>- discussione sull’importanza del sostegno genitoriale</a:t>
            </a:r>
            <a:endParaRPr kumimoji="0" lang="it-IT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0"/>
            <a:ext cx="9144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Verdana" pitchFamily="34" charset="0"/>
                <a:cs typeface="Verdana" pitchFamily="34" charset="0"/>
              </a:rPr>
              <a:t>Secondo incontro :</a:t>
            </a:r>
            <a:r>
              <a:rPr kumimoji="0" lang="it-IT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Verdana" pitchFamily="34" charset="0"/>
                <a:cs typeface="Verdana" pitchFamily="34" charset="0"/>
              </a:rPr>
              <a:t> cosa significa essere DSA ( genitori- ragazzi)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sz="3600" dirty="0">
              <a:solidFill>
                <a:srgbClr val="000000"/>
              </a:solidFill>
              <a:latin typeface="Arial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it-IT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Verdana" pitchFamily="34" charset="0"/>
                <a:cs typeface="Verdana" pitchFamily="34" charset="0"/>
              </a:rPr>
              <a:t> Film: Stelle sulla terra</a:t>
            </a:r>
            <a:endParaRPr kumimoji="0" lang="it-IT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it-IT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Verdana" pitchFamily="34" charset="0"/>
                <a:cs typeface="Verdana" pitchFamily="34" charset="0"/>
              </a:rPr>
              <a:t> Momento di riflessione e proiezione di alcune esperienze scolastiche di    ragazzi DSA</a:t>
            </a:r>
            <a:endParaRPr kumimoji="0" lang="it-IT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0"/>
            <a:ext cx="9144000" cy="5293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it-IT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it-IT" sz="32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it-I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La storia di Luca e Giacomo  Cristina Parodi live </a:t>
            </a:r>
            <a:endParaRPr kumimoji="0" lang="it-IT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2"/>
              </a:rPr>
              <a:t>https://www.youtube.com/watch?v=kkP-vByEtHc</a:t>
            </a:r>
            <a:endParaRPr kumimoji="0" lang="it-IT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it-I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DEMONE BIANCO di Giacomo </a:t>
            </a:r>
            <a:r>
              <a:rPr kumimoji="0" lang="it-IT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Cutrera</a:t>
            </a:r>
            <a:r>
              <a:rPr kumimoji="0" lang="it-I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intero</a:t>
            </a:r>
            <a:endParaRPr kumimoji="0" lang="it-IT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3"/>
              </a:rPr>
              <a:t>https://www.youtube.com/watch?v=4lv6savdPoM</a:t>
            </a:r>
            <a:endParaRPr kumimoji="0" lang="it-IT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it-I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DEMONE BIANCO capitolo 1</a:t>
            </a:r>
            <a:endParaRPr kumimoji="0" lang="it-IT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4"/>
              </a:rPr>
              <a:t>https://www.youtube.com/watch?v=bhS8BwpUTxA</a:t>
            </a:r>
            <a:endParaRPr kumimoji="0" lang="it-IT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it-I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La caratteristica di Emilio</a:t>
            </a:r>
            <a:endParaRPr kumimoji="0" lang="it-IT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5"/>
              </a:rPr>
              <a:t>https://vimeo.com/125686239</a:t>
            </a:r>
            <a:endParaRPr kumimoji="0" lang="it-IT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0"/>
            <a:ext cx="8630889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3600" b="1" dirty="0">
                <a:solidFill>
                  <a:srgbClr val="000000"/>
                </a:solidFill>
                <a:latin typeface="Arial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3600" b="1" dirty="0" smtClean="0">
                <a:solidFill>
                  <a:srgbClr val="000000"/>
                </a:solidFill>
                <a:latin typeface="Arial" pitchFamily="34" charset="0"/>
                <a:ea typeface="Verdana" pitchFamily="34" charset="0"/>
                <a:cs typeface="Verdana" pitchFamily="34" charset="0"/>
              </a:rPr>
              <a:t>   </a:t>
            </a:r>
            <a:r>
              <a:rPr kumimoji="0" lang="it-IT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Verdana" pitchFamily="34" charset="0"/>
                <a:cs typeface="Verdana" pitchFamily="34" charset="0"/>
              </a:rPr>
              <a:t>laboratorio solo per i ragazzi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Verdana" pitchFamily="34" charset="0"/>
                <a:cs typeface="Verdana" pitchFamily="34" charset="0"/>
              </a:rPr>
              <a:t>Primo Laboratorio :</a:t>
            </a:r>
            <a:r>
              <a:rPr kumimoji="0" lang="it-IT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Verdana" pitchFamily="34" charset="0"/>
                <a:cs typeface="Verdana" pitchFamily="34" charset="0"/>
              </a:rPr>
              <a:t>facciamo insieme</a:t>
            </a:r>
            <a:endParaRPr kumimoji="0" lang="it-IT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it-IT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Verdana" pitchFamily="34" charset="0"/>
                <a:cs typeface="Verdana" pitchFamily="34" charset="0"/>
              </a:rPr>
              <a:t>preparare un planning settimanale</a:t>
            </a:r>
            <a:endParaRPr kumimoji="0" lang="it-IT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it-IT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Verdana" pitchFamily="34" charset="0"/>
                <a:cs typeface="Verdana" pitchFamily="34" charset="0"/>
              </a:rPr>
              <a:t>conoscere le potenzialità dei libri di testo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it-IT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Verdana" pitchFamily="34" charset="0"/>
                <a:cs typeface="Verdana" pitchFamily="34" charset="0"/>
              </a:rPr>
              <a:t> in dotazione</a:t>
            </a:r>
            <a:endParaRPr kumimoji="0" lang="it-IT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Verdana" pitchFamily="34" charset="0"/>
                <a:cs typeface="Verdana" pitchFamily="34" charset="0"/>
              </a:rPr>
              <a:t>Secondo Laboratorio: </a:t>
            </a:r>
            <a:r>
              <a:rPr kumimoji="0" lang="it-IT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Verdana" pitchFamily="34" charset="0"/>
                <a:cs typeface="Verdana" pitchFamily="34" charset="0"/>
              </a:rPr>
              <a:t>sperimentiamo </a:t>
            </a:r>
            <a:endParaRPr kumimoji="0" lang="it-IT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it-IT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Verdana" pitchFamily="34" charset="0"/>
                <a:cs typeface="Verdana" pitchFamily="34" charset="0"/>
              </a:rPr>
              <a:t>presentazione di software utili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it-IT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Verdana" pitchFamily="34" charset="0"/>
                <a:cs typeface="Verdana" pitchFamily="34" charset="0"/>
              </a:rPr>
              <a:t> per gli alunni DSA</a:t>
            </a:r>
            <a:endParaRPr kumimoji="0" lang="it-IT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it-IT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Verdana" pitchFamily="34" charset="0"/>
                <a:cs typeface="Verdana" pitchFamily="34" charset="0"/>
              </a:rPr>
              <a:t>provare ad usare insieme.</a:t>
            </a:r>
            <a:endParaRPr kumimoji="0" lang="it-IT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0"/>
            <a:ext cx="91440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3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sz="3600" b="1" dirty="0">
              <a:solidFill>
                <a:srgbClr val="000000"/>
              </a:solidFill>
              <a:latin typeface="Arial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3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sz="3600" b="1" dirty="0">
              <a:solidFill>
                <a:srgbClr val="000000"/>
              </a:solidFill>
              <a:latin typeface="Arial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3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Verdana" pitchFamily="34" charset="0"/>
                <a:cs typeface="Verdana" pitchFamily="34" charset="0"/>
              </a:rPr>
              <a:t>Percorso con i genitori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3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Verdana" pitchFamily="34" charset="0"/>
                <a:cs typeface="Verdana" pitchFamily="34" charset="0"/>
              </a:rPr>
              <a:t> ( Scuola dell’infanzia</a:t>
            </a:r>
            <a:r>
              <a:rPr kumimoji="0" lang="it-IT" sz="28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Verdana" pitchFamily="34" charset="0"/>
                <a:cs typeface="Verdana" pitchFamily="34" charset="0"/>
              </a:rPr>
              <a:t> -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Verdana" pitchFamily="34" charset="0"/>
                <a:cs typeface="Verdana" pitchFamily="34" charset="0"/>
              </a:rPr>
              <a:t> Scuola primaria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Verdana" pitchFamily="34" charset="0"/>
                <a:cs typeface="Verdana" pitchFamily="34" charset="0"/>
              </a:rPr>
              <a:t>   Scuola Secondaria di primo grado)</a:t>
            </a:r>
            <a:endParaRPr kumimoji="0" lang="it-IT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500042"/>
            <a:ext cx="9144000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 PROGRAMMI SCUOLA </a:t>
            </a:r>
          </a:p>
          <a:p>
            <a:pPr lvl="0"/>
            <a:r>
              <a:rPr lang="it-IT" dirty="0" smtClean="0"/>
              <a:t>DEMO ANASTASIS:Carlo mobile Pro </a:t>
            </a:r>
          </a:p>
          <a:p>
            <a:r>
              <a:rPr lang="it-IT" dirty="0" smtClean="0"/>
              <a:t>                                              Super Mappe </a:t>
            </a:r>
            <a:r>
              <a:rPr lang="it-IT" dirty="0" err="1" smtClean="0"/>
              <a:t>Classic</a:t>
            </a:r>
            <a:r>
              <a:rPr lang="it-IT" dirty="0" smtClean="0"/>
              <a:t> </a:t>
            </a:r>
          </a:p>
          <a:p>
            <a:r>
              <a:rPr lang="it-IT" dirty="0" smtClean="0"/>
              <a:t>                                              Super Quaderno ITUK </a:t>
            </a:r>
          </a:p>
          <a:p>
            <a:pPr lvl="0"/>
            <a:r>
              <a:rPr lang="it-IT" dirty="0" smtClean="0"/>
              <a:t>PROGRAMMI PER DISEGNARE: </a:t>
            </a:r>
            <a:r>
              <a:rPr lang="it-IT" dirty="0" err="1" smtClean="0"/>
              <a:t>Paint</a:t>
            </a:r>
            <a:r>
              <a:rPr lang="it-IT" dirty="0" smtClean="0"/>
              <a:t>.NET </a:t>
            </a:r>
          </a:p>
          <a:p>
            <a:pPr lvl="0"/>
            <a:r>
              <a:rPr lang="it-IT" dirty="0" smtClean="0"/>
              <a:t>PROGRAMMI PER MAPPE: </a:t>
            </a:r>
            <a:r>
              <a:rPr lang="it-IT" dirty="0" err="1" smtClean="0"/>
              <a:t>CMapTools</a:t>
            </a:r>
            <a:r>
              <a:rPr lang="it-IT" dirty="0" smtClean="0"/>
              <a:t> </a:t>
            </a:r>
          </a:p>
          <a:p>
            <a:r>
              <a:rPr lang="it-IT" dirty="0" smtClean="0"/>
              <a:t>                                                             Free Mind </a:t>
            </a:r>
          </a:p>
          <a:p>
            <a:r>
              <a:rPr lang="it-IT" dirty="0" smtClean="0"/>
              <a:t>                                                           Mind </a:t>
            </a:r>
            <a:r>
              <a:rPr lang="it-IT" dirty="0" err="1" smtClean="0"/>
              <a:t>maple</a:t>
            </a:r>
            <a:r>
              <a:rPr lang="it-IT" dirty="0" smtClean="0"/>
              <a:t> </a:t>
            </a:r>
          </a:p>
          <a:p>
            <a:r>
              <a:rPr lang="it-IT" dirty="0" smtClean="0"/>
              <a:t>                                                            VUE </a:t>
            </a:r>
          </a:p>
          <a:p>
            <a:pPr lvl="0"/>
            <a:r>
              <a:rPr lang="it-IT" dirty="0" smtClean="0"/>
              <a:t>PROGRAMMI PER METEMETICA:Effe DX </a:t>
            </a:r>
          </a:p>
          <a:p>
            <a:r>
              <a:rPr lang="it-IT" dirty="0" smtClean="0"/>
              <a:t>                                                                       </a:t>
            </a:r>
            <a:r>
              <a:rPr lang="it-IT" dirty="0" err="1" smtClean="0"/>
              <a:t>Geo</a:t>
            </a:r>
            <a:r>
              <a:rPr lang="it-IT" dirty="0" smtClean="0"/>
              <a:t> </a:t>
            </a:r>
            <a:r>
              <a:rPr lang="it-IT" dirty="0" err="1" smtClean="0"/>
              <a:t>Gebra</a:t>
            </a:r>
            <a:r>
              <a:rPr lang="it-IT" dirty="0" smtClean="0"/>
              <a:t> </a:t>
            </a:r>
          </a:p>
          <a:p>
            <a:r>
              <a:rPr lang="it-IT" dirty="0" smtClean="0"/>
              <a:t>                                                                      </a:t>
            </a:r>
            <a:r>
              <a:rPr lang="it-IT" dirty="0" err="1" smtClean="0"/>
              <a:t>MateXme</a:t>
            </a:r>
            <a:r>
              <a:rPr lang="it-IT" dirty="0" smtClean="0"/>
              <a:t> </a:t>
            </a:r>
          </a:p>
          <a:p>
            <a:r>
              <a:rPr lang="it-IT" dirty="0" smtClean="0"/>
              <a:t>                                                                    Adriano Agostini </a:t>
            </a:r>
          </a:p>
          <a:p>
            <a:pPr lvl="0"/>
            <a:r>
              <a:rPr lang="it-IT" dirty="0" smtClean="0"/>
              <a:t>PROGRAMMI PER REGISTRARE: </a:t>
            </a:r>
            <a:r>
              <a:rPr lang="it-IT" dirty="0" err="1" smtClean="0"/>
              <a:t>Audacity</a:t>
            </a:r>
            <a:r>
              <a:rPr lang="it-IT" dirty="0" smtClean="0"/>
              <a:t> </a:t>
            </a:r>
          </a:p>
          <a:p>
            <a:pPr lvl="0"/>
            <a:r>
              <a:rPr lang="it-IT" dirty="0" smtClean="0"/>
              <a:t>PROGRAMMI SINTESI VOCALE:</a:t>
            </a:r>
            <a:r>
              <a:rPr lang="it-IT" dirty="0" err="1" smtClean="0"/>
              <a:t>Leggixme</a:t>
            </a:r>
            <a:r>
              <a:rPr lang="it-IT" dirty="0" smtClean="0"/>
              <a:t> </a:t>
            </a:r>
            <a:r>
              <a:rPr lang="it-IT" dirty="0" err="1" smtClean="0"/>
              <a:t>sp</a:t>
            </a:r>
            <a:r>
              <a:rPr lang="it-IT" dirty="0" smtClean="0"/>
              <a:t> </a:t>
            </a:r>
          </a:p>
          <a:p>
            <a:r>
              <a:rPr lang="it-IT" dirty="0" smtClean="0"/>
              <a:t>                                                                     </a:t>
            </a:r>
            <a:r>
              <a:rPr lang="it-IT" dirty="0" err="1" smtClean="0"/>
              <a:t>Leggixme</a:t>
            </a:r>
            <a:r>
              <a:rPr lang="it-IT" dirty="0" smtClean="0"/>
              <a:t> junior </a:t>
            </a:r>
          </a:p>
          <a:p>
            <a:pPr lvl="0"/>
            <a:r>
              <a:rPr lang="it-IT" dirty="0" smtClean="0"/>
              <a:t>PROGRAMMI PER USO PDF:   </a:t>
            </a:r>
            <a:r>
              <a:rPr lang="it-IT" dirty="0" err="1" smtClean="0"/>
              <a:t>PDFXVver</a:t>
            </a:r>
            <a:r>
              <a:rPr lang="it-IT" dirty="0" smtClean="0"/>
              <a:t> </a:t>
            </a:r>
          </a:p>
          <a:p>
            <a:pPr lvl="0"/>
            <a:r>
              <a:rPr lang="it-IT" dirty="0" smtClean="0"/>
              <a:t>PROGRAMMI PER USO TASTIERA: Tutore Dattilo </a:t>
            </a:r>
          </a:p>
          <a:p>
            <a:r>
              <a:rPr lang="it-IT" dirty="0" smtClean="0"/>
              <a:t>                              	                                TUXTYPE  inglese </a:t>
            </a:r>
          </a:p>
          <a:p>
            <a:r>
              <a:rPr lang="it-IT" sz="1400" dirty="0" smtClean="0"/>
              <a:t>Note:</a:t>
            </a:r>
          </a:p>
          <a:p>
            <a:pPr lvl="0"/>
            <a:r>
              <a:rPr lang="it-IT" sz="1400" dirty="0" smtClean="0"/>
              <a:t>Questi programmi sono sicuramente utili , non sono adatti tutti per ogni ordine di scuola, nell’incontro del 22 febbraio presenteremo il </a:t>
            </a:r>
            <a:r>
              <a:rPr lang="it-IT" sz="1400" dirty="0" err="1" smtClean="0"/>
              <a:t>CMapTools</a:t>
            </a:r>
            <a:r>
              <a:rPr lang="it-IT" sz="1400" dirty="0" smtClean="0"/>
              <a:t> e il </a:t>
            </a:r>
            <a:r>
              <a:rPr lang="it-IT" sz="1400" dirty="0" err="1" smtClean="0"/>
              <a:t>Leggixme</a:t>
            </a:r>
            <a:r>
              <a:rPr lang="it-IT" sz="1400" dirty="0" smtClean="0"/>
              <a:t> </a:t>
            </a:r>
            <a:r>
              <a:rPr lang="it-IT" sz="1400" dirty="0" err="1" smtClean="0"/>
              <a:t>sp</a:t>
            </a:r>
            <a:r>
              <a:rPr lang="it-IT" sz="1400" dirty="0" smtClean="0"/>
              <a:t> .</a:t>
            </a:r>
          </a:p>
          <a:p>
            <a:pPr lvl="0"/>
            <a:r>
              <a:rPr lang="it-IT" sz="1400" dirty="0" smtClean="0"/>
              <a:t>Nei laboratori con i genitori/ alunni o con i ragazzi è utile affrontare il problema del metodo di studio e la costruzione delle mappe con e senza software. </a:t>
            </a:r>
            <a:endParaRPr lang="it-IT" sz="1400" dirty="0"/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428604"/>
            <a:ext cx="91440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32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Verdana" pitchFamily="34" charset="0"/>
                <a:cs typeface="Verdana" pitchFamily="34" charset="0"/>
              </a:rPr>
              <a:t>Primo incontro:</a:t>
            </a:r>
            <a:r>
              <a:rPr kumimoji="0" lang="it-IT" sz="32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it-IT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Verdana" pitchFamily="34" charset="0"/>
                <a:cs typeface="Verdana" pitchFamily="34" charset="0"/>
              </a:rPr>
              <a:t>DSA: un mondo da ri-conoscere</a:t>
            </a:r>
            <a:endParaRPr kumimoji="0" lang="it-IT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3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sz="3200" dirty="0">
              <a:solidFill>
                <a:srgbClr val="000000"/>
              </a:solidFill>
              <a:latin typeface="Arial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Verdana" pitchFamily="34" charset="0"/>
                <a:cs typeface="Verdana" pitchFamily="34" charset="0"/>
              </a:rPr>
              <a:t>- Il bambino /ragazzo DSA a scuola e a casa </a:t>
            </a:r>
            <a:endParaRPr kumimoji="0" lang="it-IT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Verdana" pitchFamily="34" charset="0"/>
                <a:cs typeface="Verdana" pitchFamily="34" charset="0"/>
              </a:rPr>
              <a:t>- l’importanza della tenuta dell’autostima </a:t>
            </a:r>
            <a:endParaRPr kumimoji="0" lang="it-IT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Verdana" pitchFamily="34" charset="0"/>
                <a:cs typeface="Verdana" pitchFamily="34" charset="0"/>
              </a:rPr>
              <a:t>- discussione sull’importanza del sostegno genitoriale</a:t>
            </a:r>
            <a:endParaRPr kumimoji="0" lang="it-IT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1000108"/>
            <a:ext cx="9144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32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Verdana" pitchFamily="34" charset="0"/>
                <a:cs typeface="Verdana" pitchFamily="34" charset="0"/>
              </a:rPr>
              <a:t>Secondo incontro </a:t>
            </a:r>
            <a:r>
              <a:rPr kumimoji="0" lang="it-IT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Verdana" pitchFamily="34" charset="0"/>
                <a:cs typeface="Verdana" pitchFamily="34" charset="0"/>
              </a:rPr>
              <a:t>Compiti a casa:Ascoltare, guidare, non sostituire 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Verdana" pitchFamily="34" charset="0"/>
                <a:cs typeface="Verdana" pitchFamily="34" charset="0"/>
              </a:rPr>
              <a:t>( primaria-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Verdana" pitchFamily="34" charset="0"/>
                <a:cs typeface="Verdana" pitchFamily="34" charset="0"/>
              </a:rPr>
              <a:t>sec.di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Verdana" pitchFamily="34" charset="0"/>
                <a:cs typeface="Verdana" pitchFamily="34" charset="0"/>
              </a:rPr>
              <a:t> primo grado)</a:t>
            </a:r>
            <a:endParaRPr kumimoji="0" lang="it-IT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0" y="2500306"/>
            <a:ext cx="878684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Verdana" pitchFamily="34" charset="0"/>
                <a:cs typeface="Verdana" pitchFamily="34" charset="0"/>
              </a:rPr>
              <a:t>- Riflettere sull’importanza delle relazioni nel momento dei compiti,</a:t>
            </a:r>
            <a:b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Verdana" pitchFamily="34" charset="0"/>
                <a:cs typeface="Verdana" pitchFamily="34" charset="0"/>
              </a:rPr>
            </a:b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Verdana" pitchFamily="34" charset="0"/>
                <a:cs typeface="Verdana" pitchFamily="34" charset="0"/>
              </a:rPr>
              <a:t> sul perché è importante fare i compiti,  sul ruolo dei genitori nel momento dei compiti;</a:t>
            </a:r>
            <a:endParaRPr kumimoji="0" lang="it-IT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Verdana" pitchFamily="34" charset="0"/>
                <a:cs typeface="Verdana" pitchFamily="34" charset="0"/>
              </a:rPr>
              <a:t>- proposta di strategie per un metodo di studio efficace: ricerca e utilizzo di parole chiave, capacità di sintesi, titoli e sottotitoli; </a:t>
            </a:r>
            <a:endParaRPr kumimoji="0" lang="it-IT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Verdana" pitchFamily="34" charset="0"/>
                <a:cs typeface="Verdana" pitchFamily="34" charset="0"/>
              </a:rPr>
              <a:t>-presentazione di mappe concettuali per lo studio: individuazione del focus; individuazione dei concetti secondari e terziari; altri supporti personali nello studio: segnalibri, diagrammi, schemi, tabelle;</a:t>
            </a:r>
            <a:endParaRPr kumimoji="0" lang="it-IT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Verdana" pitchFamily="34" charset="0"/>
                <a:cs typeface="Verdana" pitchFamily="34" charset="0"/>
              </a:rPr>
              <a:t>- presentazione di strumenti compensativi utili per lo studio a casa: </a:t>
            </a:r>
            <a:r>
              <a:rPr kumimoji="0" lang="it-IT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Verdana" pitchFamily="34" charset="0"/>
                <a:cs typeface="Verdana" pitchFamily="34" charset="0"/>
              </a:rPr>
              <a:t>portalistini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Verdana" pitchFamily="34" charset="0"/>
                <a:cs typeface="Verdana" pitchFamily="34" charset="0"/>
              </a:rPr>
              <a:t>, tabelle, formulari, anticipatori programmati dalla conoscenza;                                                          - software informatici utili.</a:t>
            </a:r>
            <a:endParaRPr kumimoji="0" lang="it-IT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4000" b="1" i="0" u="sng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sz="4000" b="1" u="sng" dirty="0">
              <a:solidFill>
                <a:srgbClr val="000000"/>
              </a:solidFill>
              <a:latin typeface="Arial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4000" b="1" i="0" u="sng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40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Verdana" pitchFamily="34" charset="0"/>
                <a:cs typeface="Verdana" pitchFamily="34" charset="0"/>
              </a:rPr>
              <a:t>Percorso alunni-insegnanti </a:t>
            </a:r>
            <a:endParaRPr kumimoji="0" lang="it-IT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Verdana" pitchFamily="34" charset="0"/>
                <a:cs typeface="Verdana" pitchFamily="34" charset="0"/>
              </a:rPr>
              <a:t>In orario scolastico</a:t>
            </a:r>
            <a:endParaRPr kumimoji="0" lang="it-IT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213162"/>
            <a:ext cx="9144000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Verdana" pitchFamily="34" charset="0"/>
                <a:cs typeface="Verdana" pitchFamily="34" charset="0"/>
              </a:rPr>
              <a:t>Prima lezione :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Verdana" pitchFamily="34" charset="0"/>
                <a:cs typeface="Verdana" pitchFamily="34" charset="0"/>
              </a:rPr>
              <a:t> cosa significa essere DSA</a:t>
            </a:r>
            <a:endParaRPr kumimoji="0" lang="it-IT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Verdana" pitchFamily="34" charset="0"/>
                <a:cs typeface="Verdana" pitchFamily="34" charset="0"/>
              </a:rPr>
              <a:t>Scuola primaria</a:t>
            </a:r>
            <a:endParaRPr kumimoji="0" lang="it-IT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Verdana" pitchFamily="34" charset="0"/>
                <a:cs typeface="Verdana" pitchFamily="34" charset="0"/>
              </a:rPr>
              <a:t>    – lettura de </a:t>
            </a:r>
            <a:r>
              <a:rPr kumimoji="0" lang="it-IT" sz="28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Verdana" pitchFamily="34" charset="0"/>
                <a:cs typeface="Verdana" pitchFamily="34" charset="0"/>
              </a:rPr>
              <a:t>“Il mago delle formiche giganti”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800" u="sng" dirty="0" smtClean="0">
                <a:solidFill>
                  <a:srgbClr val="000000"/>
                </a:solidFill>
                <a:latin typeface="Arial" pitchFamily="34" charset="0"/>
                <a:ea typeface="Verdana" pitchFamily="34" charset="0"/>
                <a:cs typeface="Verdana" pitchFamily="34" charset="0"/>
              </a:rPr>
              <a:t>La dislessia a scuola: tutti uguali, tutti diversi.</a:t>
            </a:r>
            <a:endParaRPr kumimoji="0" lang="it-IT" sz="28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Verdana" pitchFamily="34" charset="0"/>
                <a:cs typeface="Verdana" pitchFamily="34" charset="0"/>
              </a:rPr>
              <a:t>Un libro sulla dislessia scritto appositamente per i bambini. Si tratta di una storia semplice e divertente da leggere in classe, per far capire il disturbo ai compagni. Nel testo di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Verdana" pitchFamily="34" charset="0"/>
                <a:cs typeface="Verdana" pitchFamily="34" charset="0"/>
              </a:rPr>
              <a:t>Libriliberi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Verdana" pitchFamily="34" charset="0"/>
                <a:cs typeface="Verdana" pitchFamily="34" charset="0"/>
              </a:rPr>
              <a:t>, in appendice, è presente</a:t>
            </a:r>
            <a:r>
              <a:rPr kumimoji="0" lang="it-IT" sz="28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Verdana" pitchFamily="34" charset="0"/>
                <a:cs typeface="Verdana" pitchFamily="34" charset="0"/>
              </a:rPr>
              <a:t> un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Verdana" pitchFamily="34" charset="0"/>
                <a:cs typeface="Verdana" pitchFamily="34" charset="0"/>
              </a:rPr>
              <a:t> gioco  per capire e affrontare il disturbo</a:t>
            </a:r>
            <a:r>
              <a:rPr lang="it-IT" sz="2800" dirty="0" smtClean="0">
                <a:solidFill>
                  <a:srgbClr val="000000"/>
                </a:solidFill>
                <a:latin typeface="Arial" pitchFamily="34" charset="0"/>
                <a:ea typeface="Verdana" pitchFamily="34" charset="0"/>
                <a:cs typeface="Verdana" pitchFamily="34" charset="0"/>
              </a:rPr>
              <a:t>: «Che cosa succede quando non si riesce a leggere?».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800" dirty="0" smtClean="0">
                <a:solidFill>
                  <a:srgbClr val="000000"/>
                </a:solidFill>
                <a:latin typeface="Arial" pitchFamily="34" charset="0"/>
                <a:ea typeface="Verdana" pitchFamily="34" charset="0"/>
                <a:cs typeface="Verdana" pitchFamily="34" charset="0"/>
              </a:rPr>
              <a:t>Si trova anche una proposta da cui prendere spunto per parlarne in classe: «Che cos’è la dislessia?».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467544" y="836712"/>
            <a:ext cx="8280920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-visione del film d’animazione “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Nat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e il segreto di Eleonora”</a:t>
            </a:r>
          </a:p>
          <a:p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Nat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ha sette anni e non sa ancora leggere. Scopre d’aver ricevuto in dono un’intera biblioteca piena di testi originali di favole che la zia era solita raccontargli. </a:t>
            </a:r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Questo film dà spazio ad una riflessione sulle difficoltà che possono presentarsi nell’apprendimento della letto-scrittura nonché sull’importanza di una buona autostima ai fini di un buon successo personale.</a:t>
            </a:r>
            <a:endParaRPr lang="it-IT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965404222"/>
      </p:ext>
    </p:extLst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/>
          </a:bodyPr>
          <a:lstStyle/>
          <a:p>
            <a:pPr algn="l"/>
            <a:r>
              <a:rPr lang="it-IT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- dal film «Il piccolo Nicolas e i suoi genitori»                                         spezzone « Il fiume che </a:t>
            </a:r>
            <a:r>
              <a:rPr lang="it-IT" sz="3100" dirty="0">
                <a:latin typeface="Arial" panose="020B0604020202020204" pitchFamily="34" charset="0"/>
                <a:cs typeface="Arial" panose="020B0604020202020204" pitchFamily="34" charset="0"/>
              </a:rPr>
              <a:t>attraversa Parigi»</a:t>
            </a:r>
            <a:br>
              <a:rPr lang="it-IT" sz="31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31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</a:t>
            </a:r>
            <a:r>
              <a:rPr lang="it-IT" sz="31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www.youtube.com/watch?v=YWPwpYA9VBA</a:t>
            </a:r>
            <a:r>
              <a:rPr lang="it-IT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31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Possibilità di riflettere sul diverso funzionamento dei bambini che presentano un disturbo specifico di apprendimento e delle difficoltà che incontrano nello studio.</a:t>
            </a:r>
            <a:br>
              <a:rPr lang="it-IT" sz="31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31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sz="3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3864615"/>
      </p:ext>
    </p:extLst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1205669"/>
            <a:ext cx="9144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Verdana" pitchFamily="34" charset="0"/>
                <a:cs typeface="Verdana" pitchFamily="34" charset="0"/>
              </a:rPr>
              <a:t>Scuola secondaria di primo grado: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Verdana" pitchFamily="34" charset="0"/>
                <a:cs typeface="Verdana" pitchFamily="34" charset="0"/>
              </a:rPr>
              <a:t>Filmato “come legge una persona </a:t>
            </a:r>
            <a:r>
              <a:rPr lang="it-IT" sz="2400" dirty="0">
                <a:solidFill>
                  <a:srgbClr val="000000"/>
                </a:solidFill>
                <a:latin typeface="Arial" pitchFamily="34" charset="0"/>
                <a:ea typeface="Verdana" pitchFamily="34" charset="0"/>
                <a:cs typeface="Verdana" pitchFamily="34" charset="0"/>
              </a:rPr>
              <a:t>con dislessia” http://www.tecnologiedidattiche.org/come-legge-una-persona-con-dislessia/</a:t>
            </a: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Verdana" pitchFamily="34" charset="0"/>
                <a:cs typeface="Verdana" pitchFamily="34" charset="0"/>
              </a:rPr>
              <a:t>Film: Stelle sulla terra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400" dirty="0">
                <a:solidFill>
                  <a:srgbClr val="000000"/>
                </a:solidFill>
                <a:latin typeface="Arial" pitchFamily="34" charset="0"/>
                <a:ea typeface="Verdana" pitchFamily="34" charset="0"/>
                <a:cs typeface="Verdana" pitchFamily="34" charset="0"/>
              </a:rPr>
              <a:t>https://www.bing.com/videos/search?q=stelle+sulla+terra&amp;view=detail&amp;mid=9D895DBD86B17486B5E39D895DBD86B17486B5E3&amp;FORM=VIRE</a:t>
            </a: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Verdana" pitchFamily="34" charset="0"/>
                <a:cs typeface="Verdana" pitchFamily="34" charset="0"/>
              </a:rPr>
              <a:t>Momento di discussione e riflessione per gli alunni </a:t>
            </a: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693</Words>
  <Application>Microsoft Office PowerPoint</Application>
  <PresentationFormat>Presentazione su schermo (4:3)</PresentationFormat>
  <Paragraphs>137</Paragraphs>
  <Slides>20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1" baseType="lpstr">
      <vt:lpstr>Tema di Office</vt:lpstr>
      <vt:lpstr>Settimana di riflessione sui Disturbi Specifici dell’Apprendimento  19 marzo al 28 marzo 2018 </vt:lpstr>
      <vt:lpstr>Diapositiva 2</vt:lpstr>
      <vt:lpstr>Diapositiva 3</vt:lpstr>
      <vt:lpstr>Diapositiva 4</vt:lpstr>
      <vt:lpstr>Diapositiva 5</vt:lpstr>
      <vt:lpstr>Diapositiva 6</vt:lpstr>
      <vt:lpstr>Diapositiva 7</vt:lpstr>
      <vt:lpstr>- dal film «Il piccolo Nicolas e i suoi genitori»                                         spezzone « Il fiume che attraversa Parigi» https://www.youtube.com/watch?v=YWPwpYA9VBA Possibilità di riflettere sul diverso funzionamento dei bambini che presentano un disturbo specifico di apprendimento e delle difficoltà che incontrano nello studio.  </vt:lpstr>
      <vt:lpstr>Diapositiva 9</vt:lpstr>
      <vt:lpstr>Diapositiva 10</vt:lpstr>
      <vt:lpstr>Gli episodi sul calcolo, la scrittura e la lettura sono esplicativi dei rispettivi disturbi specifici di apprendimento: discalculia, disortografia e dislessia. L’episodio sulla didattica mette in luce l’importanza di una didattica inclusiva e differenziata nel rispetto della diversità di tutti e di ciascuno. In particolare prende spunto dall’utilizzo del computer nello studio. 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Settimana di riflessione sui Disturbi Specifici dell’Apprendimento</dc:title>
  <dc:creator>NB08</dc:creator>
  <cp:lastModifiedBy>NB08</cp:lastModifiedBy>
  <cp:revision>12</cp:revision>
  <dcterms:created xsi:type="dcterms:W3CDTF">2018-01-21T21:00:45Z</dcterms:created>
  <dcterms:modified xsi:type="dcterms:W3CDTF">2018-02-22T15:08:18Z</dcterms:modified>
</cp:coreProperties>
</file>